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72" r:id="rId10"/>
    <p:sldId id="274" r:id="rId11"/>
    <p:sldId id="277" r:id="rId12"/>
    <p:sldId id="276" r:id="rId13"/>
    <p:sldId id="278" r:id="rId14"/>
    <p:sldId id="279" r:id="rId15"/>
    <p:sldId id="268" r:id="rId16"/>
    <p:sldId id="262" r:id="rId17"/>
    <p:sldId id="263" r:id="rId18"/>
    <p:sldId id="265" r:id="rId19"/>
    <p:sldId id="264" r:id="rId20"/>
    <p:sldId id="266" r:id="rId21"/>
    <p:sldId id="275" r:id="rId22"/>
    <p:sldId id="267" r:id="rId23"/>
    <p:sldId id="269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6" d="100"/>
          <a:sy n="196" d="100"/>
        </p:scale>
        <p:origin x="-2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16" y="574359"/>
            <a:ext cx="6790589" cy="169116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zh-CN" altLang="en-US" sz="4000" dirty="0" smtClean="0">
                <a:solidFill>
                  <a:schemeClr val="accent2"/>
                </a:solidFill>
              </a:rPr>
              <a:t>中医治疗脾胃病的疗效与原理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394" y="4007746"/>
            <a:ext cx="6330710" cy="2237606"/>
          </a:xfrm>
        </p:spPr>
        <p:txBody>
          <a:bodyPr/>
          <a:lstStyle/>
          <a:p>
            <a:r>
              <a:rPr lang="zh-CN" altLang="en-US" dirty="0" smtClean="0"/>
              <a:t>                </a:t>
            </a:r>
            <a:r>
              <a:rPr lang="zh-CN" altLang="en-US" sz="2800" dirty="0" smtClean="0">
                <a:solidFill>
                  <a:srgbClr val="008000"/>
                </a:solidFill>
              </a:rPr>
              <a:t>陈永萍 </a:t>
            </a:r>
            <a:r>
              <a:rPr lang="zh-CN" altLang="en-US" sz="2800" dirty="0" smtClean="0">
                <a:solidFill>
                  <a:srgbClr val="008000"/>
                </a:solidFill>
              </a:rPr>
              <a:t>中医博士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脾胃气虚的胃肠外表现</a:t>
            </a:r>
            <a:endParaRPr lang="en-US" dirty="0"/>
          </a:p>
        </p:txBody>
      </p:sp>
      <p:pic>
        <p:nvPicPr>
          <p:cNvPr id="4" name="Content Placeholder 3" descr="images (10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" b="1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728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补脾胃名方：补中益气汤</a:t>
            </a:r>
            <a:endParaRPr lang="en-US" dirty="0"/>
          </a:p>
        </p:txBody>
      </p:sp>
      <p:pic>
        <p:nvPicPr>
          <p:cNvPr id="4" name="Content Placeholder 3" descr="images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280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 (5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12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009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3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12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29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补脾胃名药：党参</a:t>
            </a:r>
            <a:endParaRPr lang="en-US" sz="4000" dirty="0"/>
          </a:p>
        </p:txBody>
      </p:sp>
      <p:pic>
        <p:nvPicPr>
          <p:cNvPr id="4" name="Content Placeholder 3" descr="images (14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 b="13176"/>
          <a:stretch>
            <a:fillRect/>
          </a:stretch>
        </p:blipFill>
        <p:spPr>
          <a:xfrm>
            <a:off x="765174" y="3752166"/>
            <a:ext cx="7612064" cy="3180668"/>
          </a:xfrm>
        </p:spPr>
      </p:pic>
      <p:sp>
        <p:nvSpPr>
          <p:cNvPr id="6" name="Rectangle 5"/>
          <p:cNvSpPr/>
          <p:nvPr/>
        </p:nvSpPr>
        <p:spPr>
          <a:xfrm>
            <a:off x="765174" y="2828836"/>
            <a:ext cx="761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补益药，具有补中益气，健脾益肺之功效</a:t>
            </a:r>
            <a:r>
              <a:rPr lang="zh-TW" altLang="en-US" dirty="0" smtClean="0"/>
              <a:t>。</a:t>
            </a:r>
            <a:r>
              <a:rPr lang="zh-CN" altLang="en-US" dirty="0" smtClean="0"/>
              <a:t>配入复方可以</a:t>
            </a:r>
            <a:r>
              <a:rPr lang="zh-TW" altLang="en-US" dirty="0" smtClean="0"/>
              <a:t>增强</a:t>
            </a:r>
            <a:r>
              <a:rPr lang="zh-CN" altLang="en-US" dirty="0" smtClean="0"/>
              <a:t>机体</a:t>
            </a:r>
            <a:r>
              <a:rPr lang="zh-TW" altLang="en-US" dirty="0" smtClean="0"/>
              <a:t>免疫</a:t>
            </a:r>
            <a:r>
              <a:rPr lang="zh-CN" altLang="en-US" dirty="0" smtClean="0"/>
              <a:t>功能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扩张血管</a:t>
            </a:r>
            <a:r>
              <a:rPr lang="zh-TW" altLang="en-US" dirty="0" smtClean="0"/>
              <a:t>，</a:t>
            </a:r>
            <a:r>
              <a:rPr lang="zh-TW" altLang="en-US" dirty="0" smtClean="0"/>
              <a:t>改善微循环</a:t>
            </a:r>
            <a:r>
              <a:rPr lang="zh-TW" altLang="en-US" dirty="0" smtClean="0"/>
              <a:t>，</a:t>
            </a:r>
            <a:r>
              <a:rPr lang="zh-CN" altLang="en-US" dirty="0" smtClean="0"/>
              <a:t>增强造血功能</a:t>
            </a:r>
            <a:r>
              <a:rPr lang="zh-TW" altLang="en-US" dirty="0"/>
              <a:t>，</a:t>
            </a:r>
            <a:r>
              <a:rPr lang="zh-CN" altLang="en-US" dirty="0" smtClean="0"/>
              <a:t>对脾胃虚弱消化不良、糖尿病胃轻瘫、焦虑或抑郁症、</a:t>
            </a:r>
            <a:r>
              <a:rPr lang="zh-TW" altLang="en-US" dirty="0" smtClean="0"/>
              <a:t>化疗引起的白细胞</a:t>
            </a:r>
            <a:r>
              <a:rPr lang="zh-CN" altLang="en-US" dirty="0" smtClean="0"/>
              <a:t>减少等，均有显著疗效。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山楂：助消化，降血脂，减肥</a:t>
            </a:r>
            <a:endParaRPr lang="en-US" sz="3600" dirty="0"/>
          </a:p>
        </p:txBody>
      </p:sp>
      <p:pic>
        <p:nvPicPr>
          <p:cNvPr id="4" name="Content Placeholder 3" descr="images (12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b="13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922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脾胃病的西医治疗方法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西药：止痛，止吐，止泻，止血，通便。</a:t>
            </a:r>
          </a:p>
          <a:p>
            <a:r>
              <a:rPr lang="en-US" dirty="0" smtClean="0"/>
              <a:t>激素，抗生素，维生素。</a:t>
            </a:r>
          </a:p>
          <a:p>
            <a:r>
              <a:rPr lang="en-US" dirty="0" smtClean="0"/>
              <a:t>手术（微创，大手术）。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2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脾胃病的中医治疗方法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中医治疗方法：一针二灸三服药</a:t>
            </a:r>
            <a:endParaRPr lang="en-US" altLang="zh-CN" dirty="0" smtClean="0"/>
          </a:p>
          <a:p>
            <a:r>
              <a:rPr lang="zh-CN" altLang="en-US" dirty="0" smtClean="0"/>
              <a:t>中医预防保健：优生优育，饮食起居，精神调摄，太极气功。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4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7"/>
            <a:ext cx="7612063" cy="2300930"/>
          </a:xfrm>
        </p:spPr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zh-CN" altLang="en-US" b="1" dirty="0">
                <a:effectLst/>
              </a:rPr>
              <a:t>中医治疗脾胃病的效果好吗？与西医怎样结合运用</a:t>
            </a:r>
            <a:r>
              <a:rPr lang="zh-CN" altLang="en-US" b="1" dirty="0" smtClean="0">
                <a:effectLst/>
              </a:rPr>
              <a:t>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578231"/>
            <a:ext cx="7612064" cy="3674650"/>
          </a:xfrm>
        </p:spPr>
        <p:txBody>
          <a:bodyPr/>
          <a:lstStyle/>
          <a:p>
            <a:r>
              <a:rPr lang="en-US" dirty="0" smtClean="0"/>
              <a:t>中医</a:t>
            </a:r>
            <a:r>
              <a:rPr lang="en-US" dirty="0" smtClean="0"/>
              <a:t>、西医在治疗脾胃病方面各有其适应症。</a:t>
            </a:r>
          </a:p>
          <a:p>
            <a:r>
              <a:rPr lang="en-US" dirty="0" smtClean="0"/>
              <a:t>急性期：西医为主。做检查，用必要的西药，甚至急诊，或手术。</a:t>
            </a:r>
          </a:p>
          <a:p>
            <a:r>
              <a:rPr lang="en-US" dirty="0" smtClean="0"/>
              <a:t>慢性期：以中医为主，一针二灸三服药，加精神心理调摄，食疗气功养生。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9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zh-CN" altLang="en-US" sz="4000" b="1" dirty="0">
                <a:effectLst/>
              </a:rPr>
              <a:t>中医治疗脾胃病的原理是什么？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9" name="Content Placeholder 8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93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2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主要内容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effectLst/>
              </a:rPr>
              <a:t>什么是脾胃病？</a:t>
            </a:r>
            <a:endParaRPr lang="en-US" dirty="0">
              <a:effectLst/>
            </a:endParaRPr>
          </a:p>
          <a:p>
            <a:r>
              <a:rPr lang="zh-CN" altLang="en-US" b="1" dirty="0">
                <a:effectLst/>
              </a:rPr>
              <a:t>你是否体验过胃胀、恶心、反酸、腹痛、腹泻、便秘及情绪异常等脾胃病症状？</a:t>
            </a:r>
            <a:endParaRPr lang="en-US" dirty="0">
              <a:effectLst/>
            </a:endParaRPr>
          </a:p>
          <a:p>
            <a:r>
              <a:rPr lang="zh-CN" altLang="en-US" b="1" dirty="0">
                <a:effectLst/>
              </a:rPr>
              <a:t>中医治疗脾胃病的效果好吗？与西医怎样结合运用？</a:t>
            </a:r>
            <a:endParaRPr lang="en-US" dirty="0">
              <a:effectLst/>
            </a:endParaRPr>
          </a:p>
          <a:p>
            <a:r>
              <a:rPr lang="zh-CN" altLang="en-US" b="1" dirty="0">
                <a:effectLst/>
              </a:rPr>
              <a:t>中医治疗脾胃病的原理是什么？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9116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99599"/>
            <a:ext cx="7612064" cy="4153282"/>
          </a:xfr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黄帝内经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（黄帝</a:t>
            </a:r>
            <a:r>
              <a:rPr lang="en-US" altLang="zh-CN" dirty="0" smtClean="0"/>
              <a:t>-</a:t>
            </a:r>
            <a:r>
              <a:rPr lang="zh-CN" altLang="en-US" dirty="0" smtClean="0"/>
              <a:t>黄色，居中，四方来朝）</a:t>
            </a:r>
            <a:r>
              <a:rPr lang="zh-CN" altLang="en-US" dirty="0" smtClean="0"/>
              <a:t>：</a:t>
            </a:r>
            <a:r>
              <a:rPr lang="zh-CN" altLang="en-US" dirty="0" smtClean="0"/>
              <a:t>“ 人以水谷为本。故人绝水谷则死脉无胃气亦死。”“元气之充足，皆由胃气之无所伤，而后能滋养元气；若胃气之本弱，饮食自倍，则脾胃之气既伤，而元气亦不能充，而诸病之所由生也。”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56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7"/>
            <a:ext cx="7612063" cy="2172795"/>
          </a:xfrm>
        </p:spPr>
        <p:txBody>
          <a:bodyPr/>
          <a:lstStyle/>
          <a:p>
            <a:r>
              <a:rPr lang="en-US" sz="2000" dirty="0" smtClean="0"/>
              <a:t>黄色食物最养脾胃（土脏）：</a:t>
            </a:r>
            <a:r>
              <a:rPr lang="zh-CN" altLang="en-US" sz="2000" dirty="0" smtClean="0"/>
              <a:t>富含胡萝卜素和维生素</a:t>
            </a:r>
            <a:r>
              <a:rPr lang="en-US" altLang="zh-CN" sz="2000" dirty="0" smtClean="0"/>
              <a:t>C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B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D</a:t>
            </a:r>
            <a:r>
              <a:rPr lang="zh-CN" altLang="en-US" sz="2000" dirty="0" smtClean="0"/>
              <a:t>，抗氧化、清楚自由基，保护脾胃和肌肤美容。又增加血清素，让你心情愉快而平和，心理更健康，迎接挑战。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黄豆、</a:t>
            </a:r>
            <a:r>
              <a:rPr lang="zh-CN" altLang="en-US" sz="2000" dirty="0" smtClean="0"/>
              <a:t>黄米</a:t>
            </a:r>
            <a:r>
              <a:rPr lang="zh-CN" altLang="en-US" sz="2000" dirty="0" smtClean="0"/>
              <a:t>、小米</a:t>
            </a:r>
            <a:r>
              <a:rPr lang="zh-CN" altLang="en-US" sz="2000" dirty="0"/>
              <a:t>、</a:t>
            </a:r>
            <a:r>
              <a:rPr lang="zh-CN" altLang="en-US" sz="2000" dirty="0" smtClean="0"/>
              <a:t>玉米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黄鱼，黄花菜，黄酒，柠檬、芒果、菠萝、桔子，菊花，等。</a:t>
            </a:r>
            <a:endParaRPr lang="en-US" sz="2000" dirty="0"/>
          </a:p>
        </p:txBody>
      </p:sp>
      <p:pic>
        <p:nvPicPr>
          <p:cNvPr id="5" name="Content Placeholder 4" descr="images (13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565"/>
          <a:stretch>
            <a:fillRect/>
          </a:stretch>
        </p:blipFill>
        <p:spPr>
          <a:xfrm>
            <a:off x="765173" y="2252263"/>
            <a:ext cx="7612064" cy="4182035"/>
          </a:xfrm>
        </p:spPr>
      </p:pic>
    </p:spTree>
    <p:extLst>
      <p:ext uri="{BB962C8B-B14F-4D97-AF65-F5344CB8AC3E}">
        <p14:creationId xmlns:p14="http://schemas.microsoft.com/office/powerpoint/2010/main" val="399410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最天然的食物：</a:t>
            </a:r>
            <a:r>
              <a:rPr lang="en-US" altLang="zh-CN" sz="2800" dirty="0" smtClean="0"/>
              <a:t>From Earth to Mouth</a:t>
            </a:r>
            <a:endParaRPr lang="en-US" sz="2800" dirty="0"/>
          </a:p>
        </p:txBody>
      </p:sp>
      <p:pic>
        <p:nvPicPr>
          <p:cNvPr id="5" name="Content Placeholder 4" descr="2014-03-16 17.39.4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b="1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5904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中医</a:t>
            </a:r>
            <a:r>
              <a:rPr lang="zh-TW" altLang="en-US" sz="3600" dirty="0" smtClean="0"/>
              <a:t>国际会议与国会议员赵美心合</a:t>
            </a:r>
            <a:r>
              <a:rPr lang="zh-TW" altLang="en-US" sz="3600" dirty="0"/>
              <a:t>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国际会议与赵美心国会议员合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b="8817"/>
          <a:stretch>
            <a:fillRect/>
          </a:stretch>
        </p:blipFill>
        <p:spPr>
          <a:xfrm>
            <a:off x="917575" y="2223246"/>
            <a:ext cx="7612064" cy="41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19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祝您健康！谢谢！</a:t>
            </a:r>
            <a:endParaRPr lang="en-US" dirty="0"/>
          </a:p>
        </p:txBody>
      </p:sp>
      <p:pic>
        <p:nvPicPr>
          <p:cNvPr id="5" name="Content Placeholder 4" descr="2014-03-22 09.40.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4" b="34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961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/>
              </a:rPr>
              <a:t>什么是脾胃病？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effectLst/>
              </a:rPr>
              <a:t>狭义</a:t>
            </a:r>
            <a:r>
              <a:rPr lang="en-US" altLang="zh-CN" b="1" dirty="0" smtClean="0">
                <a:effectLst/>
              </a:rPr>
              <a:t>---</a:t>
            </a:r>
            <a:r>
              <a:rPr lang="zh-CN" altLang="en-US" b="1" dirty="0" smtClean="0">
                <a:effectLst/>
              </a:rPr>
              <a:t> </a:t>
            </a:r>
            <a:r>
              <a:rPr lang="zh-CN" altLang="en-US" b="1" dirty="0" smtClean="0">
                <a:effectLst/>
              </a:rPr>
              <a:t>消化系统疾病</a:t>
            </a:r>
            <a:r>
              <a:rPr lang="zh-CN" altLang="en-US" b="1" dirty="0">
                <a:effectLst/>
              </a:rPr>
              <a:t>症状</a:t>
            </a:r>
            <a:r>
              <a:rPr lang="en-US" dirty="0" smtClean="0"/>
              <a:t>：</a:t>
            </a:r>
            <a:r>
              <a:rPr lang="zh-CN" altLang="en-US" b="1" dirty="0" smtClean="0">
                <a:effectLst/>
              </a:rPr>
              <a:t>胃胀</a:t>
            </a:r>
            <a:r>
              <a:rPr lang="zh-CN" altLang="en-US" b="1" dirty="0">
                <a:effectLst/>
              </a:rPr>
              <a:t>、恶心</a:t>
            </a:r>
            <a:r>
              <a:rPr lang="zh-CN" altLang="en-US" b="1" dirty="0" smtClean="0">
                <a:effectLst/>
              </a:rPr>
              <a:t>、呕吐、反酸</a:t>
            </a:r>
            <a:r>
              <a:rPr lang="zh-CN" altLang="en-US" b="1" dirty="0">
                <a:effectLst/>
              </a:rPr>
              <a:t>、腹痛、腹泻、</a:t>
            </a:r>
            <a:r>
              <a:rPr lang="zh-CN" altLang="en-US" b="1" dirty="0" smtClean="0">
                <a:effectLst/>
              </a:rPr>
              <a:t>便秘</a:t>
            </a:r>
            <a:r>
              <a:rPr lang="zh-CN" altLang="en-US" b="1" dirty="0" smtClean="0">
                <a:effectLst/>
              </a:rPr>
              <a:t>、情绪异常等</a:t>
            </a:r>
            <a:r>
              <a:rPr lang="zh-CN" altLang="en-US" b="1" dirty="0" smtClean="0">
                <a:effectLst/>
              </a:rPr>
              <a:t>。</a:t>
            </a:r>
            <a:endParaRPr lang="en-US" altLang="zh-CN" b="1" dirty="0" smtClean="0">
              <a:effectLst/>
            </a:endParaRPr>
          </a:p>
          <a:p>
            <a:r>
              <a:rPr lang="zh-CN" altLang="en-US" b="1" dirty="0" smtClean="0">
                <a:effectLst/>
              </a:rPr>
              <a:t>广义</a:t>
            </a:r>
            <a:r>
              <a:rPr lang="en-US" altLang="zh-CN" b="1" dirty="0" smtClean="0">
                <a:effectLst/>
              </a:rPr>
              <a:t>---</a:t>
            </a:r>
            <a:r>
              <a:rPr lang="zh-CN" altLang="en-US" b="1" dirty="0" smtClean="0">
                <a:effectLst/>
              </a:rPr>
              <a:t> 其它系统疾病（呼吸、心血管、泌尿、生殖、免疫系统等）而出现</a:t>
            </a:r>
            <a:r>
              <a:rPr lang="zh-CN" altLang="en-US" b="1" dirty="0" smtClean="0">
                <a:effectLst/>
              </a:rPr>
              <a:t>消化系统</a:t>
            </a:r>
            <a:r>
              <a:rPr lang="zh-CN" altLang="en-US" b="1" dirty="0" smtClean="0">
                <a:effectLst/>
              </a:rPr>
              <a:t>症状者。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脾胃病的临床诊断方法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询问病史</a:t>
            </a:r>
            <a:r>
              <a:rPr lang="zh-CN" altLang="en-US" dirty="0" smtClean="0"/>
              <a:t>：</a:t>
            </a:r>
            <a:r>
              <a:rPr lang="en-US" dirty="0" smtClean="0"/>
              <a:t>  </a:t>
            </a:r>
            <a:r>
              <a:rPr lang="zh-CN" altLang="en-US" dirty="0" smtClean="0"/>
              <a:t>包括上述消化系统功能紊乱的症状及有无便血、粘液便，以及有无胃食管反流、</a:t>
            </a:r>
            <a:r>
              <a:rPr lang="en-US" dirty="0" smtClean="0"/>
              <a:t>胃炎、胃十二指肠溃疡</a:t>
            </a:r>
            <a:r>
              <a:rPr lang="en-US" dirty="0" smtClean="0"/>
              <a:t>、肠易激综合征、溃疡性</a:t>
            </a:r>
            <a:r>
              <a:rPr lang="zh-CN" altLang="en-US" dirty="0" smtClean="0"/>
              <a:t>结肠炎、糖尿病、过敏性疾病、自动免疫性疾病、高脂血症等病史。</a:t>
            </a:r>
            <a:endParaRPr lang="en-US" dirty="0" smtClean="0"/>
          </a:p>
          <a:p>
            <a:r>
              <a:rPr lang="en-US" dirty="0" smtClean="0"/>
              <a:t>体格检查</a:t>
            </a:r>
            <a:r>
              <a:rPr lang="en-US" dirty="0" smtClean="0"/>
              <a:t>：</a:t>
            </a:r>
            <a:r>
              <a:rPr lang="zh-CN" altLang="en-US" dirty="0" smtClean="0"/>
              <a:t>腹部触诊（软或硬，积气或积水，有无皮下结节或条索状物等），舌苔（白或黄或灰，薄或厚），舌质（红或淡），脉象（和缓为佳；过滑或弦或濡均不正常。）</a:t>
            </a:r>
            <a:endParaRPr lang="en-US" dirty="0" smtClean="0"/>
          </a:p>
          <a:p>
            <a:r>
              <a:rPr lang="en-US" dirty="0" err="1" smtClean="0"/>
              <a:t>实验室检查</a:t>
            </a:r>
            <a:r>
              <a:rPr lang="en-US" dirty="0" err="1" smtClean="0"/>
              <a:t>：</a:t>
            </a:r>
            <a:r>
              <a:rPr lang="en-US" dirty="0" err="1" smtClean="0"/>
              <a:t>血、尿、便三大常规，血生化，HP</a:t>
            </a:r>
            <a:r>
              <a:rPr lang="en-US" dirty="0" smtClean="0"/>
              <a:t>， 等。</a:t>
            </a:r>
            <a:endParaRPr lang="en-US" dirty="0" smtClean="0"/>
          </a:p>
          <a:p>
            <a:r>
              <a:rPr lang="zh-CN" altLang="en-US" dirty="0" smtClean="0"/>
              <a:t>辅助检查</a:t>
            </a:r>
            <a:r>
              <a:rPr lang="zh-CN" altLang="en-US" dirty="0" smtClean="0"/>
              <a:t>：</a:t>
            </a:r>
            <a:r>
              <a:rPr lang="en-US" dirty="0"/>
              <a:t>B </a:t>
            </a:r>
            <a:r>
              <a:rPr lang="en-US" dirty="0" err="1"/>
              <a:t>超，CT，MRI</a:t>
            </a:r>
            <a:r>
              <a:rPr lang="en-US" dirty="0"/>
              <a:t>， 胃镜，肠镜，超声内</a:t>
            </a:r>
            <a:r>
              <a:rPr lang="en-US" dirty="0" smtClean="0"/>
              <a:t>镜</a:t>
            </a:r>
            <a:r>
              <a:rPr lang="zh-CN" altLang="en-US" dirty="0" smtClean="0"/>
              <a:t>。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9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中医的“脾胃”概念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中医的“胃”，与西医大致相同。</a:t>
            </a:r>
            <a:endParaRPr lang="en-US" altLang="zh-CN" dirty="0" smtClean="0"/>
          </a:p>
          <a:p>
            <a:r>
              <a:rPr lang="zh-CN" altLang="en-US" dirty="0" smtClean="0"/>
              <a:t>中医的“脾”，包括了西医的不同脏器和系统：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1.</a:t>
            </a:r>
            <a:r>
              <a:rPr lang="zh-CN" altLang="en-US" dirty="0" smtClean="0"/>
              <a:t> 脾脏</a:t>
            </a:r>
            <a:r>
              <a:rPr lang="en-US" altLang="zh-CN" dirty="0" smtClean="0"/>
              <a:t>: </a:t>
            </a:r>
            <a:r>
              <a:rPr lang="zh-CN" altLang="en-US" dirty="0" smtClean="0"/>
              <a:t>人体最大的免疫器官，有免疫防卫功能。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</a:t>
            </a:r>
            <a:r>
              <a:rPr lang="en-US" altLang="zh-CN" dirty="0" smtClean="0"/>
              <a:t>2.</a:t>
            </a:r>
            <a:r>
              <a:rPr lang="zh-CN" altLang="en-US" dirty="0" smtClean="0"/>
              <a:t> 胰腺的功能：分泌胰腺酶帮助消化，分泌胰岛素以调节血糖。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3.</a:t>
            </a:r>
            <a:r>
              <a:rPr lang="zh-CN" altLang="en-US" dirty="0" smtClean="0"/>
              <a:t> 消化系统的功能：总括了食管、胃、小肠、大肠的功能。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8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脾胃病的中医辨证（分型）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华文仿宋"/>
                <a:ea typeface="华文仿宋"/>
                <a:cs typeface="华文仿宋"/>
              </a:rPr>
              <a:t>脾胃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气</a:t>
            </a:r>
            <a:r>
              <a:rPr lang="en-US" sz="1800" dirty="0" smtClean="0">
                <a:latin typeface="华文仿宋"/>
                <a:ea typeface="华文仿宋"/>
                <a:cs typeface="华文仿宋"/>
              </a:rPr>
              <a:t>虚：神疲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乏力</a:t>
            </a:r>
            <a:r>
              <a:rPr lang="en-US" sz="1800" dirty="0" smtClean="0">
                <a:latin typeface="华文仿宋"/>
                <a:ea typeface="华文仿宋"/>
                <a:cs typeface="华文仿宋"/>
              </a:rPr>
              <a:t>，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少气</a:t>
            </a:r>
            <a:r>
              <a:rPr lang="en-US" sz="1800" dirty="0" smtClean="0">
                <a:latin typeface="华文仿宋"/>
                <a:ea typeface="华文仿宋"/>
                <a:cs typeface="华文仿宋"/>
              </a:rPr>
              <a:t>懒言，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纳呆腹胀，</a:t>
            </a:r>
            <a:r>
              <a:rPr lang="en-US" sz="1800" dirty="0" smtClean="0">
                <a:latin typeface="华文仿宋"/>
                <a:ea typeface="华文仿宋"/>
                <a:cs typeface="华文仿宋"/>
              </a:rPr>
              <a:t>舌淡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齿印。（补中益气汤）</a:t>
            </a:r>
            <a:endParaRPr lang="en-US" sz="1800" dirty="0" smtClean="0">
              <a:latin typeface="华文仿宋"/>
              <a:ea typeface="华文仿宋"/>
              <a:cs typeface="华文仿宋"/>
            </a:endParaRPr>
          </a:p>
          <a:p>
            <a:r>
              <a:rPr lang="en-US" sz="1800" dirty="0" smtClean="0">
                <a:latin typeface="华文仿宋"/>
                <a:ea typeface="华文仿宋"/>
                <a:cs typeface="华文仿宋"/>
              </a:rPr>
              <a:t>脾胃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虚寒：腹痛隐隐，喜温喜按，便溏畏寒，舌淡苔滑。（附子理中汤）</a:t>
            </a:r>
            <a:endParaRPr lang="en-US" altLang="zh-CN" sz="1800" dirty="0" smtClean="0">
              <a:latin typeface="华文仿宋"/>
              <a:ea typeface="华文仿宋"/>
              <a:cs typeface="华文仿宋"/>
            </a:endParaRPr>
          </a:p>
          <a:p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脾胃气滞</a:t>
            </a:r>
            <a:r>
              <a:rPr lang="zh-CN" altLang="zh-CN" sz="1800" dirty="0" smtClean="0">
                <a:latin typeface="华文仿宋"/>
                <a:ea typeface="华文仿宋"/>
                <a:cs typeface="华文仿宋"/>
              </a:rPr>
              <a:t>：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脘腹胀痛，大便秘结，嗳气反酸，恶心呕吐。（二陈汤）</a:t>
            </a:r>
            <a:endParaRPr lang="en-US" altLang="zh-CN" sz="1800" dirty="0" smtClean="0">
              <a:latin typeface="华文仿宋"/>
              <a:ea typeface="华文仿宋"/>
              <a:cs typeface="华文仿宋"/>
            </a:endParaRPr>
          </a:p>
          <a:p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脾胃寒湿：恣食生冷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或</a:t>
            </a:r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空调，脘腹冷痛，舌淡暗苔白腻。（藿香正气丸）</a:t>
            </a:r>
            <a:endParaRPr lang="en-US" altLang="zh-CN" sz="1800" dirty="0" smtClean="0">
              <a:latin typeface="华文仿宋"/>
              <a:ea typeface="华文仿宋"/>
              <a:cs typeface="华文仿宋"/>
            </a:endParaRPr>
          </a:p>
          <a:p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脾胃湿热：胃脘灼痛，腹泻里急，粘液血便，舌红苔黄腻。（清胃散）</a:t>
            </a:r>
            <a:endParaRPr lang="en-US" altLang="zh-CN" sz="1800" dirty="0" smtClean="0">
              <a:latin typeface="华文仿宋"/>
              <a:ea typeface="华文仿宋"/>
              <a:cs typeface="华文仿宋"/>
            </a:endParaRPr>
          </a:p>
          <a:p>
            <a:r>
              <a:rPr lang="zh-CN" altLang="en-US" sz="1800" dirty="0" smtClean="0">
                <a:latin typeface="华文仿宋"/>
                <a:ea typeface="华文仿宋"/>
                <a:cs typeface="华文仿宋"/>
              </a:rPr>
              <a:t>脾胃食滞：伤于食，胃脘饱胀，嗳气食臭。（保和丸，资生丸）</a:t>
            </a:r>
            <a:endParaRPr lang="en-US" sz="1800" dirty="0">
              <a:latin typeface="华文仿宋"/>
              <a:ea typeface="华文仿宋"/>
              <a:cs typeface="华文仿宋"/>
            </a:endParaRPr>
          </a:p>
        </p:txBody>
      </p:sp>
    </p:spTree>
    <p:extLst>
      <p:ext uri="{BB962C8B-B14F-4D97-AF65-F5344CB8AC3E}">
        <p14:creationId xmlns:p14="http://schemas.microsoft.com/office/powerpoint/2010/main" val="27713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脾胃气虚</a:t>
            </a:r>
            <a:endParaRPr lang="en-US" dirty="0"/>
          </a:p>
        </p:txBody>
      </p:sp>
      <p:pic>
        <p:nvPicPr>
          <p:cNvPr id="6" name="Content Placeholder 5" descr="images (4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74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9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12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579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脾胃虚寒</a:t>
            </a:r>
            <a:endParaRPr lang="en-US" dirty="0"/>
          </a:p>
        </p:txBody>
      </p:sp>
      <p:pic>
        <p:nvPicPr>
          <p:cNvPr id="4" name="Content Placeholder 3" descr="images (1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5685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896</TotalTime>
  <Words>681</Words>
  <Application>Microsoft Macintosh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Habitat</vt:lpstr>
      <vt:lpstr> 中医治疗脾胃病的疗效与原理</vt:lpstr>
      <vt:lpstr>主要内容</vt:lpstr>
      <vt:lpstr>什么是脾胃病？ </vt:lpstr>
      <vt:lpstr>脾胃病的临床诊断方法</vt:lpstr>
      <vt:lpstr>中医的“脾胃”概念 </vt:lpstr>
      <vt:lpstr>脾胃病的中医辨证（分型）</vt:lpstr>
      <vt:lpstr>脾胃气虚</vt:lpstr>
      <vt:lpstr>PowerPoint Presentation</vt:lpstr>
      <vt:lpstr>脾胃虚寒</vt:lpstr>
      <vt:lpstr>脾胃气虚的胃肠外表现</vt:lpstr>
      <vt:lpstr>补脾胃名方：补中益气汤</vt:lpstr>
      <vt:lpstr>PowerPoint Presentation</vt:lpstr>
      <vt:lpstr>PowerPoint Presentation</vt:lpstr>
      <vt:lpstr>补脾胃名药：党参</vt:lpstr>
      <vt:lpstr>山楂：助消化，降血脂，减肥</vt:lpstr>
      <vt:lpstr>脾胃病的西医治疗方法</vt:lpstr>
      <vt:lpstr>脾胃病的中医治疗方法</vt:lpstr>
      <vt:lpstr> 中医治疗脾胃病的效果好吗？与西医怎样结合运用？</vt:lpstr>
      <vt:lpstr> 中医治疗脾胃病的原理是什么？ </vt:lpstr>
      <vt:lpstr>PowerPoint Presentation</vt:lpstr>
      <vt:lpstr>黄色食物最养脾胃（土脏）：富含胡萝卜素和维生素C，B，D，抗氧化、清楚自由基，保护脾胃和肌肤美容。又增加血清素，让你心情愉快而平和，心理更健康，迎接挑战。 黄豆、黄米、小米、玉米，黄鱼，黄花菜，黄酒，柠檬、芒果、菠萝、桔子，菊花，等。</vt:lpstr>
      <vt:lpstr>最天然的食物：From Earth to Mouth</vt:lpstr>
      <vt:lpstr>中医国际会议与国会议员赵美心合影</vt:lpstr>
      <vt:lpstr>祝您健康！谢谢！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中医治疗脾胃病的疗效与原理</dc:title>
  <dc:creator>Yong Ping Chen</dc:creator>
  <cp:lastModifiedBy>Yong Ping Chen</cp:lastModifiedBy>
  <cp:revision>37</cp:revision>
  <dcterms:created xsi:type="dcterms:W3CDTF">2016-10-06T07:21:48Z</dcterms:created>
  <dcterms:modified xsi:type="dcterms:W3CDTF">2016-10-08T09:49:22Z</dcterms:modified>
</cp:coreProperties>
</file>